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7" r:id="rId6"/>
    <p:sldId id="271" r:id="rId7"/>
    <p:sldId id="261" r:id="rId8"/>
    <p:sldId id="270" r:id="rId9"/>
    <p:sldId id="27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50" y="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6139-A2BA-46E0-AF9B-F827F9623712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3A0E-E9E9-4680-A789-93E8EF5623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765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6139-A2BA-46E0-AF9B-F827F9623712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3A0E-E9E9-4680-A789-93E8EF5623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550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6139-A2BA-46E0-AF9B-F827F9623712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3A0E-E9E9-4680-A789-93E8EF5623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038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6139-A2BA-46E0-AF9B-F827F9623712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3A0E-E9E9-4680-A789-93E8EF5623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334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6139-A2BA-46E0-AF9B-F827F9623712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3A0E-E9E9-4680-A789-93E8EF5623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85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6139-A2BA-46E0-AF9B-F827F9623712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3A0E-E9E9-4680-A789-93E8EF5623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6139-A2BA-46E0-AF9B-F827F9623712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3A0E-E9E9-4680-A789-93E8EF5623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301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6139-A2BA-46E0-AF9B-F827F9623712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3A0E-E9E9-4680-A789-93E8EF5623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676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6139-A2BA-46E0-AF9B-F827F9623712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3A0E-E9E9-4680-A789-93E8EF5623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36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6139-A2BA-46E0-AF9B-F827F9623712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3A0E-E9E9-4680-A789-93E8EF5623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343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6139-A2BA-46E0-AF9B-F827F9623712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3A0E-E9E9-4680-A789-93E8EF5623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029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A6139-A2BA-46E0-AF9B-F827F9623712}" type="datetimeFigureOut">
              <a:rPr lang="ru-RU" smtClean="0"/>
              <a:t>04.11.2021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13A0E-E9E9-4680-A789-93E8EF5623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617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67544" y="1988840"/>
            <a:ext cx="8132440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smtClean="0">
                <a:latin typeface="Arial" panose="020B0604020202020204" pitchFamily="34" charset="0"/>
                <a:cs typeface="Arial" panose="020B0604020202020204" pitchFamily="34" charset="0"/>
              </a:rPr>
              <a:t>«Четвертая промышленная революция»</a:t>
            </a:r>
            <a:br>
              <a:rPr lang="ru-RU" sz="3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smtClean="0">
                <a:latin typeface="Arial" panose="020B0604020202020204" pitchFamily="34" charset="0"/>
                <a:cs typeface="Arial" panose="020B0604020202020204" pitchFamily="34" charset="0"/>
              </a:rPr>
              <a:t>Клаус Шваб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C:\Users\GNurshaikova\Documents\Мои полученные файлы\01ЛОГОТИП_рус_с боку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5" y="-294084"/>
            <a:ext cx="7704856" cy="228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Saule.Kumargazhanova\Pictures\Четвертая промышленная революци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877" y="3645024"/>
            <a:ext cx="1827686" cy="268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C:\Documents and Settings\GSarsembaeva\Рабочий стол\скачанные файлы (1)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-27384"/>
            <a:ext cx="1907704" cy="16351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5910841" y="5688514"/>
            <a:ext cx="29754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доцент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ШБиП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Гранецкий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В.Н.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90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Зере\Pictures\680px-Смена_технологических_укладов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"/>
            <a:ext cx="9144000" cy="691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31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Saule.Kumargazhanova\Pictures\Элементы_Индустрии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8064896" cy="5862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87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003232" cy="864096"/>
          </a:xfrm>
        </p:spPr>
        <p:txBody>
          <a:bodyPr/>
          <a:lstStyle/>
          <a:p>
            <a:r>
              <a:rPr lang="ru-RU" dirty="0" smtClean="0"/>
              <a:t>Изменения к 2025 году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927976" cy="58326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1</a:t>
            </a:r>
            <a:r>
              <a:rPr lang="ru-RU" b="1" dirty="0"/>
              <a:t>. Имплантируемые </a:t>
            </a:r>
            <a:r>
              <a:rPr lang="ru-RU" b="1" dirty="0" smtClean="0"/>
              <a:t>технологии - </a:t>
            </a:r>
            <a:r>
              <a:rPr lang="ru-RU" dirty="0" smtClean="0"/>
              <a:t>первый </a:t>
            </a:r>
            <a:r>
              <a:rPr lang="ru-RU" dirty="0"/>
              <a:t>имеющийся в продаже имплантируемый </a:t>
            </a:r>
            <a:r>
              <a:rPr lang="ru-RU" dirty="0" smtClean="0"/>
              <a:t>мобильный телефон (82%).</a:t>
            </a:r>
          </a:p>
          <a:p>
            <a:pPr marL="0" indent="0">
              <a:buNone/>
            </a:pPr>
            <a:r>
              <a:rPr lang="ru-RU" b="1" dirty="0" smtClean="0"/>
              <a:t>2. Наше цифровое присутствие -</a:t>
            </a:r>
            <a:r>
              <a:rPr lang="ru-RU" dirty="0" smtClean="0"/>
              <a:t> 80 % людей с цифровым присутствием в сети Интернет (84%)</a:t>
            </a:r>
          </a:p>
          <a:p>
            <a:pPr marL="0" indent="0">
              <a:buNone/>
            </a:pPr>
            <a:r>
              <a:rPr lang="ru-RU" b="1" dirty="0" smtClean="0"/>
              <a:t>3. «</a:t>
            </a:r>
            <a:r>
              <a:rPr lang="ru-RU" b="1" dirty="0" err="1" smtClean="0"/>
              <a:t>Цифровидение</a:t>
            </a:r>
            <a:r>
              <a:rPr lang="ru-RU" b="1" dirty="0" smtClean="0"/>
              <a:t>» как новый интерфейс - </a:t>
            </a:r>
            <a:r>
              <a:rPr lang="ru-RU" dirty="0" smtClean="0"/>
              <a:t>10 % очков для чтения подключены к сети Интернет (86%).</a:t>
            </a:r>
          </a:p>
          <a:p>
            <a:pPr marL="0" indent="0">
              <a:buNone/>
            </a:pPr>
            <a:r>
              <a:rPr lang="ru-RU" b="1" dirty="0" smtClean="0"/>
              <a:t>4. Носимый Интернет - </a:t>
            </a:r>
            <a:r>
              <a:rPr lang="ru-RU" dirty="0" smtClean="0"/>
              <a:t>10 % людей носят одежду, подключенную к сети Интернет (91%).</a:t>
            </a:r>
          </a:p>
          <a:p>
            <a:pPr marL="0" indent="0">
              <a:buNone/>
            </a:pPr>
            <a:r>
              <a:rPr lang="ru-RU" b="1" dirty="0" smtClean="0"/>
              <a:t>5. Распределенные вычисления - </a:t>
            </a:r>
            <a:r>
              <a:rPr lang="ru-RU" dirty="0" smtClean="0"/>
              <a:t>90 % населения имеют регулярный доступ к сети Интернет (79%).</a:t>
            </a:r>
          </a:p>
          <a:p>
            <a:pPr marL="0" indent="0">
              <a:buNone/>
            </a:pPr>
            <a:r>
              <a:rPr lang="ru-RU" b="1" dirty="0" smtClean="0"/>
              <a:t>6. Суперкомпьютер у вас в кармане - </a:t>
            </a:r>
            <a:r>
              <a:rPr lang="ru-RU" dirty="0" smtClean="0"/>
              <a:t>90 % населения использует смартфоны (81%).</a:t>
            </a:r>
          </a:p>
          <a:p>
            <a:pPr marL="0" indent="0">
              <a:buNone/>
            </a:pPr>
            <a:r>
              <a:rPr lang="ru-RU" b="1" dirty="0" smtClean="0"/>
              <a:t>7. Хранилище на всех - </a:t>
            </a:r>
            <a:r>
              <a:rPr lang="ru-RU" dirty="0" smtClean="0"/>
              <a:t>90 % людей имеют возможность неограниченного и бесплатного (поддерживаемого рекламой) хранения данных (91%).</a:t>
            </a:r>
          </a:p>
          <a:p>
            <a:pPr marL="0" indent="0">
              <a:buNone/>
            </a:pPr>
            <a:r>
              <a:rPr lang="ru-RU" b="1" dirty="0" smtClean="0"/>
              <a:t>8. Интернет вещей и для вещей - </a:t>
            </a:r>
            <a:r>
              <a:rPr lang="ru-RU" dirty="0" smtClean="0"/>
              <a:t>Один триллион датчиков, подключенных к сети Интернет (89%).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0437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7606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9. Подключенный дом - </a:t>
            </a:r>
            <a:r>
              <a:rPr lang="ru-RU" dirty="0" smtClean="0"/>
              <a:t>свыше 50 % трафика по сети Интернет, поступающего в дома, приходится на приборы и устройства (а не развлечения и общение) 70%.</a:t>
            </a:r>
          </a:p>
          <a:p>
            <a:pPr marL="0" indent="0">
              <a:buNone/>
            </a:pPr>
            <a:r>
              <a:rPr lang="ru-RU" b="1" dirty="0" smtClean="0"/>
              <a:t>10. «Умные» города - </a:t>
            </a:r>
            <a:r>
              <a:rPr lang="ru-RU" dirty="0" smtClean="0"/>
              <a:t>первый город с населением более пятидесяти тысяч человек и без светофоров (64%).</a:t>
            </a:r>
          </a:p>
          <a:p>
            <a:pPr marL="0" indent="0">
              <a:buNone/>
            </a:pPr>
            <a:r>
              <a:rPr lang="ru-RU" b="1" dirty="0" smtClean="0"/>
              <a:t>11</a:t>
            </a:r>
            <a:r>
              <a:rPr lang="ru-RU" b="1" dirty="0"/>
              <a:t>. «</a:t>
            </a:r>
            <a:r>
              <a:rPr lang="ru-RU" b="1" dirty="0" smtClean="0"/>
              <a:t>Большие данные</a:t>
            </a:r>
            <a:r>
              <a:rPr lang="ru-RU" b="1" dirty="0"/>
              <a:t>» для принятия </a:t>
            </a:r>
            <a:r>
              <a:rPr lang="ru-RU" b="1" dirty="0" smtClean="0"/>
              <a:t>решений - </a:t>
            </a:r>
            <a:r>
              <a:rPr lang="ru-RU" dirty="0" smtClean="0"/>
              <a:t>первое </a:t>
            </a:r>
            <a:r>
              <a:rPr lang="ru-RU" dirty="0"/>
              <a:t>правительство, заменившее перепись населения </a:t>
            </a:r>
            <a:r>
              <a:rPr lang="ru-RU" dirty="0" smtClean="0"/>
              <a:t>источниками </a:t>
            </a:r>
            <a:r>
              <a:rPr lang="ru-RU" dirty="0"/>
              <a:t>больших </a:t>
            </a:r>
            <a:r>
              <a:rPr lang="ru-RU" dirty="0" smtClean="0"/>
              <a:t>данных (83%).</a:t>
            </a:r>
          </a:p>
          <a:p>
            <a:pPr marL="0" indent="0">
              <a:buNone/>
            </a:pPr>
            <a:r>
              <a:rPr lang="ru-RU" b="1" dirty="0" smtClean="0"/>
              <a:t>12. Автомобили без водителя - </a:t>
            </a:r>
            <a:r>
              <a:rPr lang="ru-RU" dirty="0" smtClean="0"/>
              <a:t>беспилотные автомобили составляют 10 % от общего количества автомобилей на дорогах США (79%).</a:t>
            </a:r>
          </a:p>
          <a:p>
            <a:pPr marL="0" indent="0">
              <a:buNone/>
            </a:pPr>
            <a:r>
              <a:rPr lang="ru-RU" b="1" dirty="0" smtClean="0"/>
              <a:t>13. Искусственный интеллект и принятие решений - </a:t>
            </a:r>
            <a:r>
              <a:rPr lang="ru-RU" dirty="0" smtClean="0"/>
              <a:t>первый автомат с элементами искусственного интеллекта (ИИ) в совете директоров компании (45%).</a:t>
            </a:r>
          </a:p>
          <a:p>
            <a:pPr marL="0" indent="0">
              <a:buNone/>
            </a:pPr>
            <a:r>
              <a:rPr lang="ru-RU" b="1" dirty="0" smtClean="0"/>
              <a:t>14. ИИ и рабочие места для белых воротничков - </a:t>
            </a:r>
            <a:r>
              <a:rPr lang="ru-RU" dirty="0" smtClean="0"/>
              <a:t>30 % корпоративных аудиторских проверок проводится ИИ (75%).</a:t>
            </a:r>
          </a:p>
          <a:p>
            <a:pPr marL="0" indent="0">
              <a:buNone/>
            </a:pPr>
            <a:r>
              <a:rPr lang="ru-RU" b="1" dirty="0" smtClean="0"/>
              <a:t>15. Робототехника и сервисы - </a:t>
            </a:r>
            <a:r>
              <a:rPr lang="ru-RU" dirty="0" smtClean="0"/>
              <a:t>первый робот-фармацевт в США (86%).</a:t>
            </a:r>
          </a:p>
          <a:p>
            <a:pPr marL="0" indent="0">
              <a:buNone/>
            </a:pPr>
            <a:r>
              <a:rPr lang="ru-RU" b="1" dirty="0" smtClean="0"/>
              <a:t>16. </a:t>
            </a:r>
            <a:r>
              <a:rPr lang="ru-RU" b="1" dirty="0" err="1" smtClean="0"/>
              <a:t>Bitcoin</a:t>
            </a:r>
            <a:r>
              <a:rPr lang="ru-RU" b="1" dirty="0" smtClean="0"/>
              <a:t> и цепочка блоков транзакций - </a:t>
            </a:r>
            <a:r>
              <a:rPr lang="ru-RU" dirty="0" smtClean="0"/>
              <a:t>10 % всемирного внутреннего валового продукта (ВВП) сберегается при помощи технологии цепочки блоков (58%).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003232" cy="864096"/>
          </a:xfrm>
        </p:spPr>
        <p:txBody>
          <a:bodyPr/>
          <a:lstStyle/>
          <a:p>
            <a:r>
              <a:rPr lang="ru-RU" dirty="0" smtClean="0"/>
              <a:t>Изменения к 2025 году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4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7332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17. Экономика совместного потребления - </a:t>
            </a:r>
            <a:r>
              <a:rPr lang="ru-RU" dirty="0" smtClean="0"/>
              <a:t>превышение количества поездок / путешествий на автомобилях совместного использования над поездками на частных автомобилях (67%).</a:t>
            </a:r>
          </a:p>
          <a:p>
            <a:pPr marL="0" indent="0">
              <a:buNone/>
            </a:pPr>
            <a:r>
              <a:rPr lang="ru-RU" b="1" dirty="0" smtClean="0"/>
              <a:t>18. Правительства и цепочка блоков - </a:t>
            </a:r>
            <a:r>
              <a:rPr lang="ru-RU" dirty="0" smtClean="0"/>
              <a:t>правительство впервые собирает налоги при помощи цепочки блоков (73%).</a:t>
            </a:r>
          </a:p>
          <a:p>
            <a:pPr marL="0" indent="0">
              <a:buNone/>
            </a:pPr>
            <a:r>
              <a:rPr lang="en-US" b="1" dirty="0" smtClean="0"/>
              <a:t>19. 3D-</a:t>
            </a:r>
            <a:r>
              <a:rPr lang="ru-RU" b="1" dirty="0" smtClean="0"/>
              <a:t>печать и 3</a:t>
            </a:r>
            <a:r>
              <a:rPr lang="en-US" b="1" dirty="0" smtClean="0"/>
              <a:t>D-</a:t>
            </a:r>
            <a:r>
              <a:rPr lang="ru-RU" b="1" dirty="0" smtClean="0"/>
              <a:t>производство - </a:t>
            </a:r>
            <a:r>
              <a:rPr lang="ru-RU" dirty="0" smtClean="0"/>
              <a:t>производство первого автомобиля при помощи 3D-печати (84%).</a:t>
            </a:r>
          </a:p>
          <a:p>
            <a:pPr marL="0" indent="0">
              <a:buNone/>
            </a:pPr>
            <a:r>
              <a:rPr lang="en-US" b="1" dirty="0" smtClean="0"/>
              <a:t>20. 3D-</a:t>
            </a:r>
            <a:r>
              <a:rPr lang="ru-RU" b="1" dirty="0" smtClean="0"/>
              <a:t>печать и здравоохранение - </a:t>
            </a:r>
            <a:r>
              <a:rPr lang="ru-RU" dirty="0" smtClean="0"/>
              <a:t>первая пересадка печени, созданной с использованием технологии 3</a:t>
            </a:r>
            <a:r>
              <a:rPr lang="en-US" dirty="0" smtClean="0"/>
              <a:t>D-</a:t>
            </a:r>
            <a:r>
              <a:rPr lang="ru-RU" dirty="0" smtClean="0"/>
              <a:t>печати (76%).</a:t>
            </a:r>
          </a:p>
          <a:p>
            <a:pPr marL="0" indent="0">
              <a:buNone/>
            </a:pPr>
            <a:r>
              <a:rPr lang="ru-RU" b="1" dirty="0" smtClean="0"/>
              <a:t>22. Спроектированные существа - </a:t>
            </a:r>
            <a:r>
              <a:rPr lang="ru-RU" dirty="0" smtClean="0"/>
              <a:t>рождение первого человека, чей геном был подвергнут специальным изменениям.</a:t>
            </a:r>
          </a:p>
          <a:p>
            <a:pPr marL="0" indent="0">
              <a:buNone/>
            </a:pPr>
            <a:r>
              <a:rPr lang="ru-RU" b="1" dirty="0" smtClean="0"/>
              <a:t>23. </a:t>
            </a:r>
            <a:r>
              <a:rPr lang="ru-RU" b="1" dirty="0" err="1" smtClean="0"/>
              <a:t>Нейротехнологии</a:t>
            </a:r>
            <a:r>
              <a:rPr lang="ru-RU" b="1" dirty="0" smtClean="0"/>
              <a:t> - </a:t>
            </a:r>
            <a:r>
              <a:rPr lang="ru-RU" dirty="0" smtClean="0"/>
              <a:t>первый человек с полностью искусственной имплантируемой памятью в мозгу.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003232" cy="864096"/>
          </a:xfrm>
        </p:spPr>
        <p:txBody>
          <a:bodyPr/>
          <a:lstStyle/>
          <a:p>
            <a:r>
              <a:rPr lang="ru-RU" dirty="0" smtClean="0"/>
              <a:t>Изменения к 2025 году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81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Перемены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Экономика</a:t>
            </a:r>
            <a:endParaRPr lang="ru-RU" dirty="0"/>
          </a:p>
          <a:p>
            <a:r>
              <a:rPr lang="ru-RU" b="1" dirty="0" smtClean="0"/>
              <a:t>Бизнес</a:t>
            </a:r>
            <a:endParaRPr lang="en-US" b="1" dirty="0" smtClean="0"/>
          </a:p>
          <a:p>
            <a:r>
              <a:rPr lang="ru-RU" b="1" dirty="0" smtClean="0"/>
              <a:t>Правительство</a:t>
            </a:r>
          </a:p>
          <a:p>
            <a:r>
              <a:rPr lang="ru-RU" b="1" dirty="0" smtClean="0"/>
              <a:t>Общество</a:t>
            </a:r>
          </a:p>
          <a:p>
            <a:r>
              <a:rPr lang="ru-RU" b="1" dirty="0" smtClean="0"/>
              <a:t>Отдельная личность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484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Три шага подготовки к инновациям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fontAlgn="base"/>
            <a:r>
              <a:rPr lang="ru-RU" dirty="0"/>
              <a:t>Увеличить степень информированности и понимания населением будущих изменений. Книга Клауса Шваба направлена именно на это.</a:t>
            </a:r>
          </a:p>
          <a:p>
            <a:pPr lvl="0" fontAlgn="base"/>
            <a:r>
              <a:rPr lang="ru-RU" dirty="0"/>
              <a:t>Правительства всех стран должны уметь находить общий язык, чтобы понимать, какие сценарии развития событий подготовит нам четвертая промышленная революция.</a:t>
            </a:r>
          </a:p>
          <a:p>
            <a:pPr lvl="0" fontAlgn="base"/>
            <a:r>
              <a:rPr lang="ru-RU" dirty="0"/>
              <a:t>Необходимо изменить политические, экономические и социальные системы, чтобы они могли воспользоваться всеми преимуществами и возможностями новой промышленной эры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36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339752" y="2769354"/>
            <a:ext cx="5313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94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535</Words>
  <Application>Microsoft Office PowerPoint</Application>
  <PresentationFormat>Экран (4:3)</PresentationFormat>
  <Paragraphs>39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Изменения к 2025 году</vt:lpstr>
      <vt:lpstr>Изменения к 2025 году</vt:lpstr>
      <vt:lpstr>Изменения к 2025 году</vt:lpstr>
      <vt:lpstr>Перемены</vt:lpstr>
      <vt:lpstr>Три шага подготовки к инновациям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Зере</dc:creator>
  <cp:lastModifiedBy>User</cp:lastModifiedBy>
  <cp:revision>14</cp:revision>
  <dcterms:created xsi:type="dcterms:W3CDTF">2018-05-28T23:48:56Z</dcterms:created>
  <dcterms:modified xsi:type="dcterms:W3CDTF">2021-11-04T02:53:03Z</dcterms:modified>
</cp:coreProperties>
</file>